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drawings/drawing1.xml" ContentType="application/vnd.openxmlformats-officedocument.drawingml.chartshap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hart3.xml" ContentType="application/vnd.openxmlformats-officedocument.drawingml.chart+xml"/>
  <Override PartName="/ppt/charts/style2.xml" ContentType="application/vnd.ms-office.chartstyl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1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ggy%20Berg\Desktop\AHLA%20Combin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ggy%20Berg\Desktop\AHLA%20Combined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ggy%20Berg\Desktop\AHLA%20Combine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Woman in Hotel Company Leadership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2012</c:v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'Level Gender Year %'!$B$23:$B$30</c:f>
              <c:strCache>
                <c:ptCount val="7"/>
                <c:pt idx="0">
                  <c:v>VP / District Director</c:v>
                </c:pt>
                <c:pt idx="1">
                  <c:v>"Senior" VP / Mgr / Dir</c:v>
                </c:pt>
                <c:pt idx="2">
                  <c:v>EVP / Group President</c:v>
                </c:pt>
                <c:pt idx="3">
                  <c:v>Chiefs</c:v>
                </c:pt>
                <c:pt idx="4">
                  <c:v>Principal / Partner</c:v>
                </c:pt>
                <c:pt idx="5">
                  <c:v>President </c:v>
                </c:pt>
                <c:pt idx="6">
                  <c:v>CEO  </c:v>
                </c:pt>
              </c:strCache>
              <c:extLst/>
            </c:strRef>
          </c:cat>
          <c:val>
            <c:numRef>
              <c:f>'Level Gender Year %'!$C$23:$C$30</c:f>
              <c:numCache>
                <c:formatCode>0.0%</c:formatCode>
                <c:ptCount val="7"/>
                <c:pt idx="0">
                  <c:v>0.2753303964757709</c:v>
                </c:pt>
                <c:pt idx="1">
                  <c:v>0.23577235772357724</c:v>
                </c:pt>
                <c:pt idx="2">
                  <c:v>0.1640625</c:v>
                </c:pt>
                <c:pt idx="3">
                  <c:v>0.14146341463414633</c:v>
                </c:pt>
                <c:pt idx="4">
                  <c:v>8.4337349397590355E-2</c:v>
                </c:pt>
                <c:pt idx="5">
                  <c:v>7.8998073217726394E-2</c:v>
                </c:pt>
                <c:pt idx="6">
                  <c:v>4.7892720306513412E-2</c:v>
                </c:pt>
              </c:numCache>
              <c:extLst/>
            </c:numRef>
          </c:val>
        </c:ser>
        <c:ser>
          <c:idx val="1"/>
          <c:order val="1"/>
          <c:tx>
            <c:v>2016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'Level Gender Year %'!$B$23:$B$30</c:f>
              <c:strCache>
                <c:ptCount val="7"/>
                <c:pt idx="0">
                  <c:v>VP / District Director</c:v>
                </c:pt>
                <c:pt idx="1">
                  <c:v>"Senior" VP / Mgr / Dir</c:v>
                </c:pt>
                <c:pt idx="2">
                  <c:v>EVP / Group President</c:v>
                </c:pt>
                <c:pt idx="3">
                  <c:v>Chiefs</c:v>
                </c:pt>
                <c:pt idx="4">
                  <c:v>Principal / Partner</c:v>
                </c:pt>
                <c:pt idx="5">
                  <c:v>President </c:v>
                </c:pt>
                <c:pt idx="6">
                  <c:v>CEO  </c:v>
                </c:pt>
              </c:strCache>
              <c:extLst/>
            </c:strRef>
          </c:cat>
          <c:val>
            <c:numRef>
              <c:f>'Level Gender Year %'!$D$23:$D$30</c:f>
              <c:numCache>
                <c:formatCode>0.0%</c:formatCode>
                <c:ptCount val="7"/>
                <c:pt idx="0">
                  <c:v>0.29823269513991163</c:v>
                </c:pt>
                <c:pt idx="1">
                  <c:v>0.27577937649880097</c:v>
                </c:pt>
                <c:pt idx="2">
                  <c:v>0.20270270270270271</c:v>
                </c:pt>
                <c:pt idx="3">
                  <c:v>0.1536819637139808</c:v>
                </c:pt>
                <c:pt idx="4">
                  <c:v>9.1216216216216214E-2</c:v>
                </c:pt>
                <c:pt idx="5">
                  <c:v>9.4890510948905105E-2</c:v>
                </c:pt>
                <c:pt idx="6">
                  <c:v>5.4331864904552128E-2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-1805968944"/>
        <c:axId val="-1805967312"/>
      </c:barChart>
      <c:catAx>
        <c:axId val="-1805968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05967312"/>
        <c:crosses val="autoZero"/>
        <c:auto val="1"/>
        <c:lblAlgn val="ctr"/>
        <c:lblOffset val="100"/>
        <c:noMultiLvlLbl val="0"/>
      </c:catAx>
      <c:valAx>
        <c:axId val="-180596731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0596894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Chiefs: Men</a:t>
            </a:r>
            <a:r>
              <a:rPr lang="en-US" sz="1600" b="1" baseline="0"/>
              <a:t> &amp;</a:t>
            </a:r>
            <a:r>
              <a:rPr lang="en-US" sz="1600" b="1"/>
              <a:t> Women in the C-Suite by Speciality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987459900845729"/>
          <c:y val="0.10980555555555556"/>
          <c:w val="0.75671879556722077"/>
          <c:h val="0.71294094488188975"/>
        </c:manualLayout>
      </c:layout>
      <c:barChart>
        <c:barDir val="bar"/>
        <c:grouping val="clustered"/>
        <c:varyColors val="0"/>
        <c:ser>
          <c:idx val="0"/>
          <c:order val="0"/>
          <c:tx>
            <c:v>Women</c:v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Chiefs!$B$24:$B$30</c:f>
              <c:strCache>
                <c:ptCount val="7"/>
                <c:pt idx="0">
                  <c:v>Development</c:v>
                </c:pt>
                <c:pt idx="1">
                  <c:v>COO</c:v>
                </c:pt>
                <c:pt idx="2">
                  <c:v>IT</c:v>
                </c:pt>
                <c:pt idx="3">
                  <c:v>CLO / Legal</c:v>
                </c:pt>
                <c:pt idx="4">
                  <c:v>CFO / Finance</c:v>
                </c:pt>
                <c:pt idx="5">
                  <c:v>Sales / Marketing</c:v>
                </c:pt>
                <c:pt idx="6">
                  <c:v>Human Resources</c:v>
                </c:pt>
              </c:strCache>
            </c:strRef>
          </c:cat>
          <c:val>
            <c:numRef>
              <c:f>Chiefs!$C$24:$C$30</c:f>
              <c:numCache>
                <c:formatCode>0.00%</c:formatCode>
                <c:ptCount val="7"/>
                <c:pt idx="0">
                  <c:v>2.9411764705882353E-2</c:v>
                </c:pt>
                <c:pt idx="1">
                  <c:v>0.11377245508982035</c:v>
                </c:pt>
                <c:pt idx="2">
                  <c:v>0.11842105263157894</c:v>
                </c:pt>
                <c:pt idx="3">
                  <c:v>0.15789473684210525</c:v>
                </c:pt>
                <c:pt idx="4">
                  <c:v>0.1750599520383693</c:v>
                </c:pt>
                <c:pt idx="5">
                  <c:v>0.29729729729729731</c:v>
                </c:pt>
                <c:pt idx="6">
                  <c:v>0.58333333333333337</c:v>
                </c:pt>
              </c:numCache>
            </c:numRef>
          </c:val>
        </c:ser>
        <c:ser>
          <c:idx val="1"/>
          <c:order val="1"/>
          <c:tx>
            <c:v>Men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Chiefs!$B$24:$B$30</c:f>
              <c:strCache>
                <c:ptCount val="7"/>
                <c:pt idx="0">
                  <c:v>Development</c:v>
                </c:pt>
                <c:pt idx="1">
                  <c:v>COO</c:v>
                </c:pt>
                <c:pt idx="2">
                  <c:v>IT</c:v>
                </c:pt>
                <c:pt idx="3">
                  <c:v>CLO / Legal</c:v>
                </c:pt>
                <c:pt idx="4">
                  <c:v>CFO / Finance</c:v>
                </c:pt>
                <c:pt idx="5">
                  <c:v>Sales / Marketing</c:v>
                </c:pt>
                <c:pt idx="6">
                  <c:v>Human Resources</c:v>
                </c:pt>
              </c:strCache>
            </c:strRef>
          </c:cat>
          <c:val>
            <c:numRef>
              <c:f>Chiefs!$D$24:$D$30</c:f>
              <c:numCache>
                <c:formatCode>0.00%</c:formatCode>
                <c:ptCount val="7"/>
                <c:pt idx="0">
                  <c:v>0.97058823529411764</c:v>
                </c:pt>
                <c:pt idx="1">
                  <c:v>0.88622754491017963</c:v>
                </c:pt>
                <c:pt idx="2">
                  <c:v>0.88157894736842102</c:v>
                </c:pt>
                <c:pt idx="3">
                  <c:v>0.84210526315789469</c:v>
                </c:pt>
                <c:pt idx="4">
                  <c:v>0.82494004796163067</c:v>
                </c:pt>
                <c:pt idx="5">
                  <c:v>0.70270270270270274</c:v>
                </c:pt>
                <c:pt idx="6">
                  <c:v>0.41666666666666669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-1849174016"/>
        <c:axId val="-1849172384"/>
      </c:barChart>
      <c:catAx>
        <c:axId val="-184917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49172384"/>
        <c:crosses val="autoZero"/>
        <c:auto val="0"/>
        <c:lblAlgn val="ctr"/>
        <c:lblOffset val="100"/>
        <c:noMultiLvlLbl val="0"/>
      </c:catAx>
      <c:valAx>
        <c:axId val="-184917238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4917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Share of Positions Held by Women by Department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'Level by Department'!$M$7</c:f>
              <c:strCache>
                <c:ptCount val="1"/>
                <c:pt idx="0">
                  <c:v>Chief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'Level by Department'!$L$8:$L$12</c:f>
              <c:strCache>
                <c:ptCount val="5"/>
                <c:pt idx="0">
                  <c:v>Development / Investment</c:v>
                </c:pt>
                <c:pt idx="1">
                  <c:v>Operations</c:v>
                </c:pt>
                <c:pt idx="2">
                  <c:v>Accounting</c:v>
                </c:pt>
                <c:pt idx="3">
                  <c:v>Sales / Marketing</c:v>
                </c:pt>
                <c:pt idx="4">
                  <c:v>HR</c:v>
                </c:pt>
              </c:strCache>
            </c:strRef>
          </c:cat>
          <c:val>
            <c:numRef>
              <c:f>'Level by Department'!$M$8:$M$12</c:f>
              <c:numCache>
                <c:formatCode>0.0%</c:formatCode>
                <c:ptCount val="5"/>
                <c:pt idx="0">
                  <c:v>2.9411764705882353E-2</c:v>
                </c:pt>
                <c:pt idx="1">
                  <c:v>0.11377245508982035</c:v>
                </c:pt>
                <c:pt idx="2">
                  <c:v>0.1750599520383693</c:v>
                </c:pt>
                <c:pt idx="3">
                  <c:v>0.29729729729729731</c:v>
                </c:pt>
                <c:pt idx="4">
                  <c:v>0.58333333333333337</c:v>
                </c:pt>
              </c:numCache>
            </c:numRef>
          </c:val>
        </c:ser>
        <c:ser>
          <c:idx val="1"/>
          <c:order val="1"/>
          <c:tx>
            <c:strRef>
              <c:f>'Level by Department'!$N$7</c:f>
              <c:strCache>
                <c:ptCount val="1"/>
                <c:pt idx="0">
                  <c:v>SVP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'Level by Department'!$L$8:$L$12</c:f>
              <c:strCache>
                <c:ptCount val="5"/>
                <c:pt idx="0">
                  <c:v>Development / Investment</c:v>
                </c:pt>
                <c:pt idx="1">
                  <c:v>Operations</c:v>
                </c:pt>
                <c:pt idx="2">
                  <c:v>Accounting</c:v>
                </c:pt>
                <c:pt idx="3">
                  <c:v>Sales / Marketing</c:v>
                </c:pt>
                <c:pt idx="4">
                  <c:v>HR</c:v>
                </c:pt>
              </c:strCache>
            </c:strRef>
          </c:cat>
          <c:val>
            <c:numRef>
              <c:f>'Level by Department'!$N$8:$N$12</c:f>
              <c:numCache>
                <c:formatCode>0.0%</c:formatCode>
                <c:ptCount val="5"/>
                <c:pt idx="0">
                  <c:v>9.2307692307692313E-2</c:v>
                </c:pt>
                <c:pt idx="1">
                  <c:v>0.21978021978021978</c:v>
                </c:pt>
                <c:pt idx="2">
                  <c:v>0.22500000000000001</c:v>
                </c:pt>
                <c:pt idx="3">
                  <c:v>0.1111111111111111</c:v>
                </c:pt>
                <c:pt idx="4">
                  <c:v>0.79166666666666663</c:v>
                </c:pt>
              </c:numCache>
            </c:numRef>
          </c:val>
        </c:ser>
        <c:ser>
          <c:idx val="2"/>
          <c:order val="2"/>
          <c:tx>
            <c:strRef>
              <c:f>'Level by Department'!$O$7</c:f>
              <c:strCache>
                <c:ptCount val="1"/>
                <c:pt idx="0">
                  <c:v>VP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'Level by Department'!$L$8:$L$12</c:f>
              <c:strCache>
                <c:ptCount val="5"/>
                <c:pt idx="0">
                  <c:v>Development / Investment</c:v>
                </c:pt>
                <c:pt idx="1">
                  <c:v>Operations</c:v>
                </c:pt>
                <c:pt idx="2">
                  <c:v>Accounting</c:v>
                </c:pt>
                <c:pt idx="3">
                  <c:v>Sales / Marketing</c:v>
                </c:pt>
                <c:pt idx="4">
                  <c:v>HR</c:v>
                </c:pt>
              </c:strCache>
            </c:strRef>
          </c:cat>
          <c:val>
            <c:numRef>
              <c:f>'Level by Department'!$O$8:$O$12</c:f>
              <c:numCache>
                <c:formatCode>0.0%</c:formatCode>
                <c:ptCount val="5"/>
                <c:pt idx="0">
                  <c:v>8.1081081081081086E-2</c:v>
                </c:pt>
                <c:pt idx="1">
                  <c:v>0.21855345911949686</c:v>
                </c:pt>
                <c:pt idx="2">
                  <c:v>0.27142857142857141</c:v>
                </c:pt>
                <c:pt idx="3">
                  <c:v>0.5178571428571429</c:v>
                </c:pt>
                <c:pt idx="4">
                  <c:v>0.68235294117647061</c:v>
                </c:pt>
              </c:numCache>
            </c:numRef>
          </c:val>
        </c:ser>
        <c:ser>
          <c:idx val="3"/>
          <c:order val="3"/>
          <c:tx>
            <c:strRef>
              <c:f>'Level by Department'!$P$7</c:f>
              <c:strCache>
                <c:ptCount val="1"/>
                <c:pt idx="0">
                  <c:v>Management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'Level by Department'!$L$8:$L$12</c:f>
              <c:strCache>
                <c:ptCount val="5"/>
                <c:pt idx="0">
                  <c:v>Development / Investment</c:v>
                </c:pt>
                <c:pt idx="1">
                  <c:v>Operations</c:v>
                </c:pt>
                <c:pt idx="2">
                  <c:v>Accounting</c:v>
                </c:pt>
                <c:pt idx="3">
                  <c:v>Sales / Marketing</c:v>
                </c:pt>
                <c:pt idx="4">
                  <c:v>HR</c:v>
                </c:pt>
              </c:strCache>
            </c:strRef>
          </c:cat>
          <c:val>
            <c:numRef>
              <c:f>'Level by Department'!$P$8:$P$12</c:f>
              <c:numCache>
                <c:formatCode>0.0%</c:formatCode>
                <c:ptCount val="5"/>
                <c:pt idx="0">
                  <c:v>0.1223021582733813</c:v>
                </c:pt>
                <c:pt idx="1">
                  <c:v>0.25688073394495414</c:v>
                </c:pt>
                <c:pt idx="2">
                  <c:v>0.5757575757575758</c:v>
                </c:pt>
                <c:pt idx="3">
                  <c:v>0.4</c:v>
                </c:pt>
                <c:pt idx="4">
                  <c:v>0.5714285714285714</c:v>
                </c:pt>
              </c:numCache>
            </c:numRef>
          </c:val>
        </c:ser>
        <c:ser>
          <c:idx val="4"/>
          <c:order val="4"/>
          <c:tx>
            <c:strRef>
              <c:f>'Level by Department'!$Q$7</c:f>
              <c:strCache>
                <c:ptCount val="1"/>
                <c:pt idx="0">
                  <c:v>Staff / 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'Level by Department'!$L$8:$L$12</c:f>
              <c:strCache>
                <c:ptCount val="5"/>
                <c:pt idx="0">
                  <c:v>Development / Investment</c:v>
                </c:pt>
                <c:pt idx="1">
                  <c:v>Operations</c:v>
                </c:pt>
                <c:pt idx="2">
                  <c:v>Accounting</c:v>
                </c:pt>
                <c:pt idx="3">
                  <c:v>Sales / Marketing</c:v>
                </c:pt>
                <c:pt idx="4">
                  <c:v>HR</c:v>
                </c:pt>
              </c:strCache>
            </c:strRef>
          </c:cat>
          <c:val>
            <c:numRef>
              <c:f>'Level by Department'!$Q$8:$Q$12</c:f>
              <c:numCache>
                <c:formatCode>0.0%</c:formatCode>
                <c:ptCount val="5"/>
                <c:pt idx="0">
                  <c:v>0.22222222222222221</c:v>
                </c:pt>
                <c:pt idx="1">
                  <c:v>0.37796976241900648</c:v>
                </c:pt>
                <c:pt idx="2">
                  <c:v>0.52073732718894006</c:v>
                </c:pt>
                <c:pt idx="3">
                  <c:v>0.640661938534279</c:v>
                </c:pt>
                <c:pt idx="4">
                  <c:v>0.81067961165048541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-1849183264"/>
        <c:axId val="-1849171296"/>
      </c:barChart>
      <c:catAx>
        <c:axId val="-1849183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49171296"/>
        <c:crosses val="autoZero"/>
        <c:auto val="1"/>
        <c:lblAlgn val="ctr"/>
        <c:lblOffset val="100"/>
        <c:noMultiLvlLbl val="0"/>
      </c:catAx>
      <c:valAx>
        <c:axId val="-184917129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4918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0.06481</cdr:x>
      <cdr:y>0.77292</cdr:y>
    </cdr:from>
    <cdr:to>
      <cdr:x>0.17593</cdr:x>
      <cdr:y>0.97292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3400" y="35337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dirty="0">
              <a:solidFill>
                <a:schemeClr val="tx1">
                  <a:lumMod val="65000"/>
                  <a:lumOff val="35000"/>
                </a:schemeClr>
              </a:solidFill>
            </a:rPr>
            <a:t>/ Investment</a:t>
          </a:r>
        </a:p>
      </cdr:txBody>
    </cdr:sp>
  </cdr:relSizeAnchor>
  <cdr:relSizeAnchor xmlns:cdr="http://schemas.openxmlformats.org/drawingml/2006/chartDrawing">
    <cdr:from>
      <cdr:x>0</cdr:x>
      <cdr:y>0.78693</cdr:y>
    </cdr:from>
    <cdr:to>
      <cdr:x>0.09024</cdr:x>
      <cdr:y>1</cdr:y>
    </cdr:to>
    <cdr:pic>
      <cdr:nvPicPr>
        <cdr:cNvPr id="3" name="Picture 2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-457200" y="4972050"/>
          <a:ext cx="1009650" cy="134620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6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018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0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1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3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6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7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13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83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7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0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84ABB-F581-41A5-BDAD-AA7F0238A79C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A5A44-3CBF-4654-A0B0-1DCBA2A5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8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Women in Hospitality Industry Leadership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An analysis of the AHLA Directory of Hotel &amp; Lodging Companies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33" y="3929927"/>
            <a:ext cx="2211533" cy="294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29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490808"/>
              </p:ext>
            </p:extLst>
          </p:nvPr>
        </p:nvGraphicFramePr>
        <p:xfrm>
          <a:off x="775854" y="309812"/>
          <a:ext cx="10209646" cy="6217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14" y="5473700"/>
            <a:ext cx="9715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10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328625"/>
              </p:ext>
            </p:extLst>
          </p:nvPr>
        </p:nvGraphicFramePr>
        <p:xfrm>
          <a:off x="457200" y="285750"/>
          <a:ext cx="11188700" cy="631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510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114176"/>
              </p:ext>
            </p:extLst>
          </p:nvPr>
        </p:nvGraphicFramePr>
        <p:xfrm>
          <a:off x="589546" y="285750"/>
          <a:ext cx="11094454" cy="626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17" y="5308600"/>
            <a:ext cx="10572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76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41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Women in Hospitality Industry Leadership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Represented in Hospitality Industry Leadership</dc:title>
  <dc:creator>Peggy Berg</dc:creator>
  <cp:lastModifiedBy>Peggy Berg</cp:lastModifiedBy>
  <cp:revision>2</cp:revision>
  <dcterms:created xsi:type="dcterms:W3CDTF">2017-08-31T19:47:51Z</dcterms:created>
  <dcterms:modified xsi:type="dcterms:W3CDTF">2017-08-31T19:58:26Z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334298779</vt:i4>
  </property>
  <property fmtid="{D5CDD505-2E9C-101B-9397-08002B2CF9AE}" pid="3" name="_NewReviewCycle">
    <vt:lpwstr/>
  </property>
  <property fmtid="{D5CDD505-2E9C-101B-9397-08002B2CF9AE}" pid="4" name="_EmailSubject">
    <vt:lpwstr>Videos?</vt:lpwstr>
  </property>
  <property fmtid="{D5CDD505-2E9C-101B-9397-08002B2CF9AE}" pid="5" name="_AuthorEmail">
    <vt:lpwstr>pberg@castellproject.org</vt:lpwstr>
  </property>
  <property fmtid="{D5CDD505-2E9C-101B-9397-08002B2CF9AE}" pid="6" name="_AuthorEmailDisplayName">
    <vt:lpwstr>PBerg@CastellProject.org</vt:lpwstr>
  </property>
</Properties>
</file>